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4" r:id="rId6"/>
    <p:sldId id="265" r:id="rId7"/>
    <p:sldId id="268" r:id="rId8"/>
    <p:sldId id="269" r:id="rId9"/>
    <p:sldId id="270" r:id="rId10"/>
    <p:sldId id="271" r:id="rId11"/>
    <p:sldId id="259" r:id="rId12"/>
    <p:sldId id="260" r:id="rId13"/>
    <p:sldId id="261" r:id="rId14"/>
    <p:sldId id="262" r:id="rId15"/>
    <p:sldId id="272" r:id="rId16"/>
    <p:sldId id="273" r:id="rId17"/>
    <p:sldId id="274" r:id="rId18"/>
    <p:sldId id="266" r:id="rId19"/>
    <p:sldId id="26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94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8D2EC-3DF9-42C9-9234-2C115C2F5C95}" type="datetimeFigureOut">
              <a:rPr lang="en-CA" smtClean="0"/>
              <a:t>2020-09-10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17284-E94C-4731-BEB3-56584B2505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5838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8D2EC-3DF9-42C9-9234-2C115C2F5C95}" type="datetimeFigureOut">
              <a:rPr lang="en-CA" smtClean="0"/>
              <a:t>2020-09-10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17284-E94C-4731-BEB3-56584B2505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73784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8D2EC-3DF9-42C9-9234-2C115C2F5C95}" type="datetimeFigureOut">
              <a:rPr lang="en-CA" smtClean="0"/>
              <a:t>2020-09-10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17284-E94C-4731-BEB3-56584B2505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170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8D2EC-3DF9-42C9-9234-2C115C2F5C95}" type="datetimeFigureOut">
              <a:rPr lang="en-CA" smtClean="0"/>
              <a:t>2020-09-10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17284-E94C-4731-BEB3-56584B2505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4391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8D2EC-3DF9-42C9-9234-2C115C2F5C95}" type="datetimeFigureOut">
              <a:rPr lang="en-CA" smtClean="0"/>
              <a:t>2020-09-10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17284-E94C-4731-BEB3-56584B2505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3886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8D2EC-3DF9-42C9-9234-2C115C2F5C95}" type="datetimeFigureOut">
              <a:rPr lang="en-CA" smtClean="0"/>
              <a:t>2020-09-10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17284-E94C-4731-BEB3-56584B2505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4500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8D2EC-3DF9-42C9-9234-2C115C2F5C95}" type="datetimeFigureOut">
              <a:rPr lang="en-CA" smtClean="0"/>
              <a:t>2020-09-10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17284-E94C-4731-BEB3-56584B2505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1907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8D2EC-3DF9-42C9-9234-2C115C2F5C95}" type="datetimeFigureOut">
              <a:rPr lang="en-CA" smtClean="0"/>
              <a:t>2020-09-10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17284-E94C-4731-BEB3-56584B2505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2398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8D2EC-3DF9-42C9-9234-2C115C2F5C95}" type="datetimeFigureOut">
              <a:rPr lang="en-CA" smtClean="0"/>
              <a:t>2020-09-10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17284-E94C-4731-BEB3-56584B2505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4986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8D2EC-3DF9-42C9-9234-2C115C2F5C95}" type="datetimeFigureOut">
              <a:rPr lang="en-CA" smtClean="0"/>
              <a:t>2020-09-10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17284-E94C-4731-BEB3-56584B2505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1741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8D2EC-3DF9-42C9-9234-2C115C2F5C95}" type="datetimeFigureOut">
              <a:rPr lang="en-CA" smtClean="0"/>
              <a:t>2020-09-10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17284-E94C-4731-BEB3-56584B2505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0578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8D2EC-3DF9-42C9-9234-2C115C2F5C95}" type="datetimeFigureOut">
              <a:rPr lang="en-CA" smtClean="0"/>
              <a:t>2020-09-10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17284-E94C-4731-BEB3-56584B2505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10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2845086"/>
            <a:ext cx="8273008" cy="3264768"/>
          </a:xfrm>
        </p:spPr>
        <p:txBody>
          <a:bodyPr>
            <a:normAutofit lnSpcReduction="10000"/>
          </a:bodyPr>
          <a:lstStyle/>
          <a:p>
            <a:pPr algn="l"/>
            <a:r>
              <a:rPr lang="en-CA" dirty="0">
                <a:solidFill>
                  <a:schemeClr val="tx1"/>
                </a:solidFill>
              </a:rPr>
              <a:t>Presentation for Igrene Shareholders</a:t>
            </a:r>
          </a:p>
          <a:p>
            <a:pPr algn="l"/>
            <a:r>
              <a:rPr lang="en-CA" dirty="0">
                <a:solidFill>
                  <a:schemeClr val="tx1"/>
                </a:solidFill>
              </a:rPr>
              <a:t>Grant Strem, M.Sc., P.Geol.</a:t>
            </a:r>
          </a:p>
          <a:p>
            <a:pPr algn="l"/>
            <a:r>
              <a:rPr lang="en-CA" dirty="0">
                <a:solidFill>
                  <a:schemeClr val="tx1"/>
                </a:solidFill>
              </a:rPr>
              <a:t>Chairman &amp; CEO</a:t>
            </a:r>
          </a:p>
          <a:p>
            <a:pPr algn="l"/>
            <a:r>
              <a:rPr lang="en-CA" dirty="0">
                <a:solidFill>
                  <a:schemeClr val="tx1"/>
                </a:solidFill>
              </a:rPr>
              <a:t>Proton Technologies Canada Inc.</a:t>
            </a:r>
          </a:p>
          <a:p>
            <a:pPr algn="l"/>
            <a:endParaRPr lang="en-CA" dirty="0">
              <a:solidFill>
                <a:schemeClr val="tx1"/>
              </a:solidFill>
            </a:endParaRPr>
          </a:p>
          <a:p>
            <a:pPr algn="l"/>
            <a:r>
              <a:rPr lang="en-CA" dirty="0">
                <a:solidFill>
                  <a:schemeClr val="tx1"/>
                </a:solidFill>
              </a:rPr>
              <a:t>On Behalf of All Natural Swedish Oil AB (ANSO)</a:t>
            </a:r>
          </a:p>
          <a:p>
            <a:endParaRPr lang="en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88" y="332656"/>
            <a:ext cx="8532813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5147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2958C-5B2E-41DC-9ACA-BBDD6256B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99E29-62DA-45E5-988E-E19003329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647300-3BD3-465F-A4D3-4D9CB536D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0" y="871538"/>
            <a:ext cx="9108281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724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79DFC-A852-4C0E-ADF6-449B6DE1A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4C0ED-3434-4A4C-9FCE-36CB482CEE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C3D6BA-9375-4E71-A020-E9264DD4C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9" y="914400"/>
            <a:ext cx="9072563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148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78A3D-6FC1-45B0-9055-E443D750A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87856-5607-4666-96A9-943763C62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9E17C2-6A0C-4CCF-8EFF-1CA9FEC87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97" y="857250"/>
            <a:ext cx="898520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338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40490-67C2-4914-A2ED-A6519BF22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F01D5-D517-4C98-BCD4-0D3294476A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BBFDC7-016F-471F-A52F-2237CB755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394"/>
            <a:ext cx="9144000" cy="507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411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F75EF-C18F-4CFF-9D3C-0715452EA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A0553-03D7-4D60-8164-0576CAF10C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E14D54-E71C-4443-9D71-527416571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910828"/>
            <a:ext cx="885825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348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53B23-0F17-4C90-817E-C8D0728C6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4614D-27D0-4CF5-AA32-F74E4BDC86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E31B2B-2D33-483D-A1B3-3DDDFC4C5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4" y="864394"/>
            <a:ext cx="9129713" cy="51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05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853BF-2DFA-4595-BA6B-DE750196E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E80CE-4DC2-4113-852C-BA2D8D4E50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17B759-77A2-42B8-BF7D-A598C2F59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7" y="878681"/>
            <a:ext cx="9079706" cy="510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E65DD-D232-4DC2-BFA9-CB5ADEDC8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579E2-BB46-4255-952E-681CFB58D8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AD3414-F8F2-4057-8E5D-597D0E69C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9" y="896541"/>
            <a:ext cx="9072563" cy="506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79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958E1-C2F8-4C39-A77F-096189042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451DA-7D39-42C6-AAB4-68D64781F5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E0C07C-6BC3-4D82-8F71-644340555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" y="946547"/>
            <a:ext cx="9101138" cy="496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685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0A326-B007-4013-B233-1EDBD3F4F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A5763-5D77-460E-9A86-003EE3BB9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1400D2-5D45-4B84-96CE-FE0D3BFCD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5" y="878681"/>
            <a:ext cx="9051131" cy="510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74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dirty="0"/>
              <a:t>Earth’s largest known oil deposit is in Canada.</a:t>
            </a:r>
          </a:p>
          <a:p>
            <a:pPr algn="ctr"/>
            <a:r>
              <a:rPr lang="en-CA" sz="3200" dirty="0"/>
              <a:t>Below it, gas and oil were discovered in features</a:t>
            </a:r>
          </a:p>
          <a:p>
            <a:pPr algn="ctr"/>
            <a:r>
              <a:rPr lang="en-CA" sz="3200" dirty="0"/>
              <a:t>that Iconoil believes are similar to the </a:t>
            </a:r>
            <a:r>
              <a:rPr lang="en-CA" sz="3200" dirty="0" err="1"/>
              <a:t>Siljan</a:t>
            </a:r>
            <a:r>
              <a:rPr lang="en-CA" sz="3200" dirty="0"/>
              <a:t> Ring(s).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26"/>
            <a:ext cx="9144000" cy="2479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-Point Star 5"/>
          <p:cNvSpPr/>
          <p:nvPr/>
        </p:nvSpPr>
        <p:spPr>
          <a:xfrm>
            <a:off x="1447520" y="1786884"/>
            <a:ext cx="288032" cy="288032"/>
          </a:xfrm>
          <a:prstGeom prst="star5">
            <a:avLst/>
          </a:prstGeom>
          <a:solidFill>
            <a:srgbClr val="FFFF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5-Point Star 7"/>
          <p:cNvSpPr/>
          <p:nvPr/>
        </p:nvSpPr>
        <p:spPr>
          <a:xfrm>
            <a:off x="8086324" y="1166368"/>
            <a:ext cx="288032" cy="288032"/>
          </a:xfrm>
          <a:prstGeom prst="star5">
            <a:avLst/>
          </a:prstGeom>
          <a:solidFill>
            <a:srgbClr val="FFFF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53768"/>
            <a:ext cx="2448272" cy="2281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8566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en-CA" sz="3200" dirty="0"/>
              <a:t>Son of Sweden Returns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4967" y="764704"/>
            <a:ext cx="5832648" cy="4683287"/>
          </a:xfrm>
        </p:spPr>
        <p:txBody>
          <a:bodyPr>
            <a:normAutofit/>
          </a:bodyPr>
          <a:lstStyle/>
          <a:p>
            <a:r>
              <a:rPr lang="en-CA" sz="2400" dirty="0"/>
              <a:t>Peter Strem – my Great </a:t>
            </a:r>
            <a:r>
              <a:rPr lang="en-CA" sz="2400" dirty="0" err="1"/>
              <a:t>Great</a:t>
            </a:r>
            <a:r>
              <a:rPr lang="en-CA" sz="2400" dirty="0"/>
              <a:t> Grandfather</a:t>
            </a:r>
          </a:p>
          <a:p>
            <a:r>
              <a:rPr lang="en-CA" sz="2400" dirty="0"/>
              <a:t>Born in Sweden 1833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144" y="1719643"/>
            <a:ext cx="1919688" cy="3418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640" y="1737029"/>
            <a:ext cx="4535104" cy="340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701000" y="5139672"/>
            <a:ext cx="6433424" cy="4683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dirty="0"/>
              <a:t>Grant Strem – First Arrived in Sweden 2015</a:t>
            </a:r>
          </a:p>
          <a:p>
            <a:r>
              <a:rPr lang="en-CA" sz="2400" dirty="0"/>
              <a:t>Canadian Oil and Gas </a:t>
            </a:r>
            <a:r>
              <a:rPr lang="en-CA" sz="2400" dirty="0" err="1"/>
              <a:t>Explorationist</a:t>
            </a:r>
            <a:endParaRPr lang="en-CA" sz="2400" dirty="0"/>
          </a:p>
          <a:p>
            <a:r>
              <a:rPr lang="en-CA" sz="2400" dirty="0"/>
              <a:t>Very Excited</a:t>
            </a:r>
          </a:p>
        </p:txBody>
      </p:sp>
    </p:spTree>
    <p:extLst>
      <p:ext uri="{BB962C8B-B14F-4D97-AF65-F5344CB8AC3E}">
        <p14:creationId xmlns:p14="http://schemas.microsoft.com/office/powerpoint/2010/main" val="4261367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808"/>
            <a:ext cx="8229600" cy="603880"/>
          </a:xfrm>
        </p:spPr>
        <p:txBody>
          <a:bodyPr>
            <a:normAutofit fontScale="90000"/>
          </a:bodyPr>
          <a:lstStyle/>
          <a:p>
            <a:r>
              <a:rPr lang="en-CA" dirty="0"/>
              <a:t>The Resource Pyramid:  Fat Bottom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" r="11296"/>
          <a:stretch/>
        </p:blipFill>
        <p:spPr bwMode="auto">
          <a:xfrm>
            <a:off x="898447" y="869072"/>
            <a:ext cx="6193435" cy="530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01564" y="5901403"/>
            <a:ext cx="1756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/>
              <a:t>Source: Oil &amp; Gas Journal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-503797" y="3211638"/>
            <a:ext cx="342177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sz="2000" b="1" dirty="0"/>
              <a:t>Impact of Technology Progress</a:t>
            </a:r>
          </a:p>
        </p:txBody>
      </p:sp>
    </p:spTree>
    <p:extLst>
      <p:ext uri="{BB962C8B-B14F-4D97-AF65-F5344CB8AC3E}">
        <p14:creationId xmlns:p14="http://schemas.microsoft.com/office/powerpoint/2010/main" val="4261367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6466"/>
            <a:ext cx="8229600" cy="1143000"/>
          </a:xfrm>
        </p:spPr>
        <p:txBody>
          <a:bodyPr>
            <a:normAutofit/>
          </a:bodyPr>
          <a:lstStyle/>
          <a:p>
            <a:r>
              <a:rPr lang="en-CA" sz="3200" dirty="0"/>
              <a:t>Indigenous European Gas Supply is Declining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/>
          <a:lstStyle/>
          <a:p>
            <a:r>
              <a:rPr lang="en-CA" dirty="0"/>
              <a:t>Since 1970 Europe has gone from supplying 100% of it’s own gas to only 50%</a:t>
            </a:r>
          </a:p>
          <a:p>
            <a:r>
              <a:rPr lang="en-CA" dirty="0"/>
              <a:t>Onshore Swedish hydrogen can reverse this trend</a:t>
            </a:r>
          </a:p>
        </p:txBody>
      </p:sp>
      <p:pic>
        <p:nvPicPr>
          <p:cNvPr id="5" name="Picture 4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791" y="5594722"/>
            <a:ext cx="2464373" cy="115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515488"/>
            <a:ext cx="1867049" cy="116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3517514"/>
            <a:ext cx="5313151" cy="2852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1367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426" y="980728"/>
            <a:ext cx="4406029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CA" dirty="0"/>
              <a:t>Local Lore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692696"/>
            <a:ext cx="8229600" cy="4525963"/>
          </a:xfrm>
        </p:spPr>
        <p:txBody>
          <a:bodyPr>
            <a:noAutofit/>
          </a:bodyPr>
          <a:lstStyle/>
          <a:p>
            <a:r>
              <a:rPr lang="en-CA" sz="1400" dirty="0"/>
              <a:t>Sign at </a:t>
            </a:r>
            <a:r>
              <a:rPr lang="en-CA" sz="1400" dirty="0" err="1"/>
              <a:t>SpringKallen</a:t>
            </a:r>
            <a:r>
              <a:rPr lang="en-CA" sz="1400" dirty="0"/>
              <a:t> mention an 18th century oil discovery at </a:t>
            </a:r>
            <a:r>
              <a:rPr lang="en-CA" sz="1400" dirty="0" err="1"/>
              <a:t>Odmondsberg</a:t>
            </a:r>
            <a:endParaRPr lang="en-CA" sz="1400" dirty="0"/>
          </a:p>
          <a:p>
            <a:r>
              <a:rPr lang="en-CA" sz="1400" dirty="0"/>
              <a:t>Town of </a:t>
            </a:r>
            <a:r>
              <a:rPr lang="en-CA" sz="1400" dirty="0" err="1"/>
              <a:t>Oljonsby</a:t>
            </a:r>
            <a:r>
              <a:rPr lang="en-CA" sz="1400" dirty="0"/>
              <a:t> (Oil Village) and </a:t>
            </a:r>
            <a:r>
              <a:rPr lang="en-CA" sz="1400" dirty="0" err="1"/>
              <a:t>Gasen</a:t>
            </a:r>
            <a:r>
              <a:rPr lang="en-CA" sz="1400" dirty="0"/>
              <a:t> (Gas Lake) point</a:t>
            </a:r>
          </a:p>
          <a:p>
            <a:r>
              <a:rPr lang="en-CA" sz="1400" dirty="0"/>
              <a:t>Three hundred years ago, Carl von </a:t>
            </a:r>
            <a:r>
              <a:rPr lang="en-CA" sz="1400" dirty="0" err="1"/>
              <a:t>Linne</a:t>
            </a:r>
            <a:r>
              <a:rPr lang="en-CA" sz="1400" dirty="0"/>
              <a:t> recognized oil  </a:t>
            </a:r>
          </a:p>
          <a:p>
            <a:pPr marL="0" indent="0">
              <a:buNone/>
            </a:pPr>
            <a:r>
              <a:rPr lang="en-CA" sz="1400" dirty="0"/>
              <a:t>         while classifying Swedish flora.</a:t>
            </a:r>
          </a:p>
          <a:p>
            <a:r>
              <a:rPr lang="en-CA" sz="1400" dirty="0"/>
              <a:t>Recent local stories support the historical events:</a:t>
            </a:r>
          </a:p>
          <a:p>
            <a:pPr marL="0" indent="0">
              <a:buNone/>
            </a:pPr>
            <a:r>
              <a:rPr lang="en-CA" sz="1400" dirty="0"/>
              <a:t>         • limestone quarries leak oil  and gas through fractures</a:t>
            </a:r>
          </a:p>
          <a:p>
            <a:pPr marL="0" indent="0">
              <a:buNone/>
            </a:pPr>
            <a:r>
              <a:rPr lang="en-CA" sz="1400" dirty="0"/>
              <a:t>         • intended water wells  abandoned because</a:t>
            </a:r>
          </a:p>
          <a:p>
            <a:pPr marL="0" indent="0">
              <a:buNone/>
            </a:pPr>
            <a:r>
              <a:rPr lang="en-CA" sz="1400" dirty="0"/>
              <a:t>            they produce oil or gas instead of water</a:t>
            </a:r>
          </a:p>
          <a:p>
            <a:pPr marL="0" indent="0">
              <a:buNone/>
            </a:pPr>
            <a:r>
              <a:rPr lang="en-CA" sz="1400" dirty="0"/>
              <a:t>         • several locals claim they can ignite their tap water</a:t>
            </a:r>
          </a:p>
          <a:p>
            <a:pPr marL="0" indent="0">
              <a:buNone/>
            </a:pPr>
            <a:endParaRPr lang="en-CA" sz="1400" dirty="0"/>
          </a:p>
          <a:p>
            <a:r>
              <a:rPr lang="en-CA" sz="1600" dirty="0"/>
              <a:t>LOCAL LORE</a:t>
            </a:r>
          </a:p>
          <a:p>
            <a:r>
              <a:rPr lang="en-CA" sz="1400" dirty="0"/>
              <a:t>Stories of Gas &amp; Oil in the Water</a:t>
            </a:r>
          </a:p>
          <a:p>
            <a:r>
              <a:rPr lang="en-CA" sz="1400" dirty="0"/>
              <a:t>Have Been Around For Centuries</a:t>
            </a:r>
          </a:p>
          <a:p>
            <a:r>
              <a:rPr lang="en-CA" sz="1400" dirty="0"/>
              <a:t>In fact, it is said that one resident of Mora heated</a:t>
            </a:r>
          </a:p>
          <a:p>
            <a:r>
              <a:rPr lang="en-CA" sz="1400" dirty="0"/>
              <a:t>his buildings using a continuous dry gas flame</a:t>
            </a:r>
          </a:p>
          <a:p>
            <a:r>
              <a:rPr lang="en-CA" sz="1400" dirty="0"/>
              <a:t>from an intended water well!</a:t>
            </a:r>
          </a:p>
          <a:p>
            <a:r>
              <a:rPr lang="en-CA" sz="1400" dirty="0"/>
              <a:t>Opposite: Bubbles can be seen rising through</a:t>
            </a:r>
          </a:p>
          <a:p>
            <a:r>
              <a:rPr lang="en-CA" sz="1400" dirty="0"/>
              <a:t>the water in many of the area’s lakes. Significant</a:t>
            </a:r>
          </a:p>
          <a:p>
            <a:r>
              <a:rPr lang="en-CA" sz="1400" dirty="0"/>
              <a:t>gas seepage prevents them from icing over in</a:t>
            </a:r>
          </a:p>
          <a:p>
            <a:r>
              <a:rPr lang="en-CA" sz="1400" dirty="0"/>
              <a:t>the winter. In some small lakes, boats allegedly</a:t>
            </a:r>
          </a:p>
          <a:p>
            <a:r>
              <a:rPr lang="en-CA" sz="1400" dirty="0"/>
              <a:t>float much lower because of the volume of</a:t>
            </a:r>
          </a:p>
          <a:p>
            <a:r>
              <a:rPr lang="en-CA" sz="1400" dirty="0"/>
              <a:t>methane bubbles in the water column.</a:t>
            </a:r>
          </a:p>
        </p:txBody>
      </p:sp>
      <p:pic>
        <p:nvPicPr>
          <p:cNvPr id="5" name="Picture 4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519" y="5704450"/>
            <a:ext cx="2464373" cy="1158256"/>
          </a:xfrm>
          <a:prstGeom prst="rect">
            <a:avLst/>
          </a:prstGeom>
          <a:solidFill>
            <a:srgbClr val="92D050">
              <a:alpha val="58000"/>
            </a:srgbClr>
          </a:solidFill>
        </p:spPr>
      </p:pic>
    </p:spTree>
    <p:extLst>
      <p:ext uri="{BB962C8B-B14F-4D97-AF65-F5344CB8AC3E}">
        <p14:creationId xmlns:p14="http://schemas.microsoft.com/office/powerpoint/2010/main" val="4261367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CA" dirty="0"/>
              <a:t>Interesting Resource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" y="1196752"/>
            <a:ext cx="3814296" cy="5400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408" y="1816725"/>
            <a:ext cx="51435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1367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5D97F-5F37-4E6E-9DAE-5915BBDD09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9ABE8B-95FD-4C4D-B821-41A33B7F7A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4E459E-942E-4DAA-91D4-85AFA640B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85" y="882253"/>
            <a:ext cx="8936831" cy="509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742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FEFF6-D7E4-4BC5-8411-BF6B0CDDF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C448BD1-1350-4E35-9AB7-3AC5F5288D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8997" y="857250"/>
            <a:ext cx="936588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159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7816</TotalTime>
  <Words>323</Words>
  <Application>Microsoft Office PowerPoint</Application>
  <PresentationFormat>On-screen Show (4:3)</PresentationFormat>
  <Paragraphs>45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PowerPoint Presentation</vt:lpstr>
      <vt:lpstr>PowerPoint Presentation</vt:lpstr>
      <vt:lpstr>Son of Sweden Returns</vt:lpstr>
      <vt:lpstr>The Resource Pyramid:  Fat Bottom</vt:lpstr>
      <vt:lpstr>Indigenous European Gas Supply is Declining</vt:lpstr>
      <vt:lpstr>Local Lore</vt:lpstr>
      <vt:lpstr>Interesting Resource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Grant</dc:creator>
  <cp:lastModifiedBy>Grant Strem</cp:lastModifiedBy>
  <cp:revision>26</cp:revision>
  <dcterms:created xsi:type="dcterms:W3CDTF">2015-11-27T01:25:34Z</dcterms:created>
  <dcterms:modified xsi:type="dcterms:W3CDTF">2020-09-16T00:58:13Z</dcterms:modified>
</cp:coreProperties>
</file>